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9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11BEA-3568-46F0-B9AD-16AA08721DC5}" v="47" dt="2021-04-01T15:38:11.951"/>
    <p1510:client id="{4400B825-45C7-457C-946D-CC0164B73E6B}" v="446" dt="2021-04-01T15:03:21.497"/>
    <p1510:client id="{DD588F33-BFE6-4973-9153-D37C1D33F31B}" v="8" dt="2021-04-07T07:51:15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1B-4894-8719-E62D688B68E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1B-4894-8719-E62D688B68E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Série 3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1B-4894-8719-E62D688B68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29652319"/>
        <c:axId val="329650239"/>
        <c:axId val="1995873183"/>
      </c:bar3DChart>
      <c:catAx>
        <c:axId val="32965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650239"/>
        <c:crosses val="autoZero"/>
        <c:auto val="1"/>
        <c:lblAlgn val="ctr"/>
        <c:lblOffset val="100"/>
        <c:noMultiLvlLbl val="0"/>
      </c:catAx>
      <c:valAx>
        <c:axId val="329650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652319"/>
        <c:crosses val="autoZero"/>
        <c:crossBetween val="between"/>
      </c:valAx>
      <c:serAx>
        <c:axId val="1995873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650239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A-4A20-A55D-E4ECBE747F1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A-4A20-A55D-E4ECBE747F19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AA-4A20-A55D-E4ECBE747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9652319"/>
        <c:axId val="329650239"/>
      </c:barChart>
      <c:catAx>
        <c:axId val="32965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650239"/>
        <c:crosses val="autoZero"/>
        <c:auto val="1"/>
        <c:lblAlgn val="ctr"/>
        <c:lblOffset val="100"/>
        <c:noMultiLvlLbl val="0"/>
      </c:catAx>
      <c:valAx>
        <c:axId val="329650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652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3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5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chive.nytimes.com/www.nytimes.com/interactive/2012/02/13/us/politics/2013-budget-proposal-graphic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rrière-plan abstrait d’un nœud et d’un maillage simples">
            <a:extLst>
              <a:ext uri="{FF2B5EF4-FFF2-40B4-BE49-F238E27FC236}">
                <a16:creationId xmlns:a16="http://schemas.microsoft.com/office/drawing/2014/main" id="{DF46820F-545C-4244-BB62-A5DE2CAF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6" r="958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C8F9B7-FBF2-4EEC-899A-1BB67FF0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/>
              <a:t>Science des données de santé</a:t>
            </a:r>
            <a:br>
              <a:rPr lang="fr-FR" sz="4800"/>
            </a:br>
            <a:r>
              <a:rPr lang="fr-FR" sz="4800"/>
              <a:t>Visualisation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C06134-E9F6-4060-93DC-51F97307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/>
              <a:t>Dr Thibaut FABACHER </a:t>
            </a:r>
          </a:p>
          <a:p>
            <a:pPr>
              <a:lnSpc>
                <a:spcPct val="100000"/>
              </a:lnSpc>
            </a:pPr>
            <a:r>
              <a:rPr lang="fr-FR" sz="1700"/>
              <a:t>GMRC </a:t>
            </a:r>
          </a:p>
          <a:p>
            <a:pPr>
              <a:lnSpc>
                <a:spcPct val="100000"/>
              </a:lnSpc>
            </a:pPr>
            <a:r>
              <a:rPr lang="fr-FR" sz="1700"/>
              <a:t>CHU Strasbourg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6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0A6F-D32C-4385-A277-DE76C4B3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797D-6156-47A3-B61A-1450CDA3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8357B0-1A54-4B3E-9CC6-745C646BA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36" r="1911"/>
          <a:stretch/>
        </p:blipFill>
        <p:spPr>
          <a:xfrm>
            <a:off x="-936752" y="10"/>
            <a:ext cx="15083981" cy="68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2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4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4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94C1FA-CBFA-45EA-9847-0054244E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Types des variables</a:t>
            </a:r>
          </a:p>
        </p:txBody>
      </p:sp>
      <p:sp>
        <p:nvSpPr>
          <p:cNvPr id="56" name="Rectangle 4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4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1401EF-6F0D-45A1-A23B-1FC4F3149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" r="15245"/>
          <a:stretch/>
        </p:blipFill>
        <p:spPr>
          <a:xfrm>
            <a:off x="2978377" y="2091095"/>
            <a:ext cx="623871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4074A6-866F-4190-A7BD-CFF9AD2E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/>
              <a:t>Marques et Echelles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58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F1214D9-E96A-4ADF-9A10-5102A61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Marques et échelles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874C42-2A00-49A7-AC6E-9590EC268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>
                <a:effectLst/>
                <a:latin typeface="Arial" panose="020B0604020202020204" pitchFamily="34" charset="0"/>
              </a:rPr>
              <a:t>Marques</a:t>
            </a:r>
            <a:r>
              <a:rPr lang="fr-FR" dirty="0">
                <a:effectLst/>
                <a:latin typeface="Arial" panose="020B0604020202020204" pitchFamily="34" charset="0"/>
              </a:rPr>
              <a:t> = </a:t>
            </a:r>
            <a:r>
              <a:rPr lang="fr-FR" dirty="0" err="1">
                <a:effectLst/>
                <a:latin typeface="Arial" panose="020B0604020202020204" pitchFamily="34" charset="0"/>
              </a:rPr>
              <a:t>geometry</a:t>
            </a:r>
            <a:endParaRPr lang="fr-FR" dirty="0">
              <a:effectLst/>
              <a:latin typeface="Arial" panose="020B0604020202020204" pitchFamily="34" charset="0"/>
            </a:endParaRPr>
          </a:p>
          <a:p>
            <a:pPr lvl="1"/>
            <a:r>
              <a:rPr lang="fr-FR" dirty="0">
                <a:effectLst/>
                <a:latin typeface="Arial" panose="020B0604020202020204" pitchFamily="34" charset="0"/>
              </a:rPr>
              <a:t>Représente les </a:t>
            </a:r>
            <a:r>
              <a:rPr lang="fr-FR" b="1" dirty="0">
                <a:effectLst/>
                <a:latin typeface="Arial" panose="020B0604020202020204" pitchFamily="34" charset="0"/>
              </a:rPr>
              <a:t>observations</a:t>
            </a:r>
            <a:r>
              <a:rPr lang="fr-FR" dirty="0">
                <a:effectLst/>
                <a:latin typeface="Arial" panose="020B0604020202020204" pitchFamily="34" charset="0"/>
              </a:rPr>
              <a:t> (items) ou les liens</a:t>
            </a:r>
          </a:p>
          <a:p>
            <a:endParaRPr lang="fr-FR" dirty="0">
              <a:latin typeface="Arial" panose="020B0604020202020204" pitchFamily="34" charset="0"/>
            </a:endParaRPr>
          </a:p>
          <a:p>
            <a:r>
              <a:rPr lang="fr-FR" b="1" dirty="0">
                <a:effectLst/>
                <a:latin typeface="Arial" panose="020B0604020202020204" pitchFamily="34" charset="0"/>
              </a:rPr>
              <a:t>Echelles</a:t>
            </a:r>
            <a:r>
              <a:rPr lang="fr-FR" dirty="0">
                <a:effectLst/>
                <a:latin typeface="Arial" panose="020B0604020202020204" pitchFamily="34" charset="0"/>
              </a:rPr>
              <a:t> = </a:t>
            </a:r>
            <a:r>
              <a:rPr lang="fr-FR" dirty="0" err="1">
                <a:effectLst/>
                <a:latin typeface="Arial" panose="020B0604020202020204" pitchFamily="34" charset="0"/>
              </a:rPr>
              <a:t>scales</a:t>
            </a:r>
            <a:endParaRPr lang="fr-FR" dirty="0">
              <a:effectLst/>
              <a:latin typeface="Arial" panose="020B0604020202020204" pitchFamily="34" charset="0"/>
            </a:endParaRPr>
          </a:p>
          <a:p>
            <a:pPr lvl="1"/>
            <a:r>
              <a:rPr lang="fr-FR" dirty="0">
                <a:effectLst/>
                <a:latin typeface="Arial" panose="020B0604020202020204" pitchFamily="34" charset="0"/>
              </a:rPr>
              <a:t>Change </a:t>
            </a:r>
            <a:r>
              <a:rPr lang="fr-FR" b="1" dirty="0">
                <a:effectLst/>
                <a:latin typeface="Arial" panose="020B0604020202020204" pitchFamily="34" charset="0"/>
              </a:rPr>
              <a:t>l'apparence</a:t>
            </a:r>
            <a:r>
              <a:rPr lang="fr-FR" dirty="0">
                <a:effectLst/>
                <a:latin typeface="Arial" panose="020B0604020202020204" pitchFamily="34" charset="0"/>
              </a:rPr>
              <a:t> des marques en fonction de </a:t>
            </a:r>
            <a:r>
              <a:rPr lang="fr-FR" b="1" dirty="0">
                <a:effectLst/>
                <a:latin typeface="Arial" panose="020B0604020202020204" pitchFamily="34" charset="0"/>
              </a:rPr>
              <a:t>variables</a:t>
            </a:r>
            <a:r>
              <a:rPr lang="fr-FR" dirty="0">
                <a:effectLst/>
                <a:latin typeface="Arial" panose="020B0604020202020204" pitchFamily="34" charset="0"/>
              </a:rPr>
              <a:t> (attributs)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523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A88D4-FF60-4A91-8797-91272C80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fr-FR" sz="3200">
                <a:effectLst/>
                <a:latin typeface="Arial" panose="020B0604020202020204" pitchFamily="34" charset="0"/>
              </a:rPr>
              <a:t>Marques pour observations</a:t>
            </a:r>
            <a:endParaRPr lang="fr-FR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067F7-666B-4145-8F6C-F02FFB02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800" dirty="0"/>
              <a:t>Eléments géométriques de base :</a:t>
            </a:r>
          </a:p>
          <a:p>
            <a:pPr marL="0" indent="0">
              <a:buNone/>
            </a:pPr>
            <a:endParaRPr lang="fr-FR" sz="1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A53072-AA2C-4ABB-9A42-66D839DB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" y="2734056"/>
            <a:ext cx="1097279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7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A351F7-5800-4976-8988-B845766B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Echelles (= variables visuelles)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8F0F62-8725-443C-95B2-E4FE87CCF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6" b="3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B41642-E379-45CF-9026-427A0EE7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400" dirty="0">
                <a:effectLst/>
                <a:latin typeface="Arial" panose="020B0604020202020204" pitchFamily="34" charset="0"/>
              </a:rPr>
              <a:t>Contrôle l'apparence proportionnellement ou en fonction de variables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75685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4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6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904D4-3318-4119-B51E-30572D36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/>
              <a:t>Utiliser les marques et échelles</a:t>
            </a:r>
            <a:endParaRPr lang="fr-FR" dirty="0"/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53516A-A817-4433-A044-4B327E2ED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3" b="2316"/>
          <a:stretch/>
        </p:blipFill>
        <p:spPr>
          <a:xfrm>
            <a:off x="908305" y="2120438"/>
            <a:ext cx="4941990" cy="4588272"/>
          </a:xfrm>
          <a:prstGeom prst="rect">
            <a:avLst/>
          </a:prstGeo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A5A5EF-E96F-41EF-9A85-DF4FA293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fr-FR" sz="1800" b="1" dirty="0"/>
              <a:t>Marque</a:t>
            </a:r>
            <a:r>
              <a:rPr lang="fr-FR" sz="1800" dirty="0"/>
              <a:t> : ligne</a:t>
            </a:r>
          </a:p>
          <a:p>
            <a:r>
              <a:rPr lang="fr-FR" sz="1800" b="1" dirty="0"/>
              <a:t>Echelles</a:t>
            </a:r>
            <a:r>
              <a:rPr lang="fr-FR" sz="1800" dirty="0"/>
              <a:t> : longueur et position</a:t>
            </a:r>
          </a:p>
          <a:p>
            <a:endParaRPr lang="fr-FR" sz="1800" dirty="0"/>
          </a:p>
          <a:p>
            <a:r>
              <a:rPr lang="fr-FR" sz="1800" dirty="0"/>
              <a:t>1 quantitatives</a:t>
            </a:r>
          </a:p>
          <a:p>
            <a:r>
              <a:rPr lang="fr-FR" sz="1800" dirty="0"/>
              <a:t>1 qualitatives</a:t>
            </a:r>
          </a:p>
        </p:txBody>
      </p:sp>
    </p:spTree>
    <p:extLst>
      <p:ext uri="{BB962C8B-B14F-4D97-AF65-F5344CB8AC3E}">
        <p14:creationId xmlns:p14="http://schemas.microsoft.com/office/powerpoint/2010/main" val="371388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904D4-3318-4119-B51E-30572D36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/>
              <a:t>Utiliser les marques et échelles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53516A-A817-4433-A044-4B327E2ED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5" b="3010"/>
          <a:stretch/>
        </p:blipFill>
        <p:spPr>
          <a:xfrm>
            <a:off x="908305" y="2070103"/>
            <a:ext cx="4941990" cy="4817257"/>
          </a:xfrm>
          <a:prstGeom prst="rect">
            <a:avLst/>
          </a:prstGeo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A5A5EF-E96F-41EF-9A85-DF4FA293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fr-FR" sz="1800" b="1" dirty="0"/>
              <a:t>Marque</a:t>
            </a:r>
            <a:r>
              <a:rPr lang="fr-FR" sz="1800" dirty="0"/>
              <a:t> : point</a:t>
            </a:r>
          </a:p>
          <a:p>
            <a:r>
              <a:rPr lang="fr-FR" sz="1800" b="1" dirty="0"/>
              <a:t>Echelles</a:t>
            </a:r>
            <a:r>
              <a:rPr lang="fr-FR" sz="1800" dirty="0"/>
              <a:t> : position x et y</a:t>
            </a:r>
          </a:p>
          <a:p>
            <a:endParaRPr lang="fr-FR" sz="1800" dirty="0"/>
          </a:p>
          <a:p>
            <a:r>
              <a:rPr lang="fr-FR" sz="1800" dirty="0"/>
              <a:t>2 </a:t>
            </a:r>
            <a:r>
              <a:rPr lang="fr-FR" sz="1800"/>
              <a:t>variables quantitatives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73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904D4-3318-4119-B51E-30572D36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/>
              <a:t>Utiliser les marques et échelles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A5A5EF-E96F-41EF-9A85-DF4FA293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906" y="2478024"/>
            <a:ext cx="4159790" cy="3694176"/>
          </a:xfrm>
        </p:spPr>
        <p:txBody>
          <a:bodyPr anchor="ctr">
            <a:normAutofit/>
          </a:bodyPr>
          <a:lstStyle/>
          <a:p>
            <a:r>
              <a:rPr lang="fr-FR" sz="1800" b="1"/>
              <a:t>Marque</a:t>
            </a:r>
            <a:r>
              <a:rPr lang="fr-FR" sz="1800"/>
              <a:t> : point</a:t>
            </a:r>
          </a:p>
          <a:p>
            <a:r>
              <a:rPr lang="fr-FR" sz="1800" b="1"/>
              <a:t>Echelles</a:t>
            </a:r>
            <a:r>
              <a:rPr lang="fr-FR" sz="1800"/>
              <a:t> : position x et y, couleur</a:t>
            </a:r>
          </a:p>
          <a:p>
            <a:endParaRPr lang="fr-FR" sz="1800"/>
          </a:p>
          <a:p>
            <a:r>
              <a:rPr lang="fr-FR" sz="1800"/>
              <a:t>2 variables quantitatives</a:t>
            </a:r>
          </a:p>
          <a:p>
            <a:r>
              <a:rPr lang="fr-FR" sz="1800"/>
              <a:t>1 variable qualitative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727051A-CFE1-4F78-A0B6-53AD6270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61" y="2323424"/>
            <a:ext cx="4124325" cy="4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9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7C4B-DFAB-4237-B947-096CD6A4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Encodage</a:t>
            </a:r>
            <a:r>
              <a:rPr lang="en-US"/>
              <a:t> </a:t>
            </a:r>
            <a:r>
              <a:rPr lang="en-US" err="1"/>
              <a:t>redondant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B74AB5F-2710-4367-A1CD-DB00B5011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8782" y="2596324"/>
            <a:ext cx="5981700" cy="3457575"/>
          </a:xfrm>
        </p:spPr>
      </p:pic>
    </p:spTree>
    <p:extLst>
      <p:ext uri="{BB962C8B-B14F-4D97-AF65-F5344CB8AC3E}">
        <p14:creationId xmlns:p14="http://schemas.microsoft.com/office/powerpoint/2010/main" val="224118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DF6A2-E048-4512-9472-19B04DB8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8741A7D-C064-4723-B8B2-A0EC1647F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26" y="2478088"/>
            <a:ext cx="6567310" cy="3694112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DAF4142-6C32-45C7-A6F9-E5383F81A562}"/>
              </a:ext>
            </a:extLst>
          </p:cNvPr>
          <p:cNvSpPr txBox="1"/>
          <p:nvPr/>
        </p:nvSpPr>
        <p:spPr>
          <a:xfrm>
            <a:off x="1115568" y="6352674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www.capital.fr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41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2A5F-7037-47F9-8315-2F4750C9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90BC7-C141-4F56-BD4D-337A01841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ea typeface="+mn-lt"/>
                <a:cs typeface="+mn-lt"/>
              </a:rPr>
              <a:t>Echelles de magnitudes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CD8A5-46C5-4C9D-A9D7-066ABBD7F6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Combien</a:t>
            </a:r>
            <a:r>
              <a:rPr lang="en-US"/>
              <a:t> ?</a:t>
            </a:r>
          </a:p>
          <a:p>
            <a:pPr lvl="1"/>
            <a:r>
              <a:rPr lang="en-US"/>
              <a:t>Position </a:t>
            </a:r>
          </a:p>
          <a:p>
            <a:pPr lvl="1"/>
            <a:r>
              <a:rPr lang="en-US"/>
              <a:t>Longueur</a:t>
            </a:r>
          </a:p>
          <a:p>
            <a:pPr lvl="1"/>
            <a:r>
              <a:rPr lang="en-US"/>
              <a:t>Saturation </a:t>
            </a:r>
          </a:p>
          <a:p>
            <a:pPr lvl="1"/>
            <a:endParaRPr lang="en-US"/>
          </a:p>
          <a:p>
            <a:r>
              <a:rPr lang="en-US" err="1"/>
              <a:t>Données</a:t>
            </a:r>
            <a:r>
              <a:rPr lang="en-US"/>
              <a:t> </a:t>
            </a:r>
            <a:r>
              <a:rPr lang="en-US" err="1"/>
              <a:t>quantitatives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F0BDB-2C4E-4D2B-9EAC-FDA8E7D1F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>
                <a:ea typeface="+mn-lt"/>
                <a:cs typeface="+mn-lt"/>
              </a:rPr>
              <a:t>Echelles </a:t>
            </a:r>
            <a:r>
              <a:rPr lang="en-US" b="0" err="1">
                <a:ea typeface="+mn-lt"/>
                <a:cs typeface="+mn-lt"/>
              </a:rPr>
              <a:t>d'identité</a:t>
            </a:r>
            <a:endParaRPr lang="en-US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32ACDA-A983-4D85-8FE5-5650079E72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Quoi ? </a:t>
            </a:r>
            <a:r>
              <a:rPr lang="en-US" err="1"/>
              <a:t>Où</a:t>
            </a:r>
            <a:r>
              <a:rPr lang="en-US"/>
              <a:t> ? </a:t>
            </a:r>
          </a:p>
          <a:p>
            <a:pPr lvl="1"/>
            <a:r>
              <a:rPr lang="en-US" err="1"/>
              <a:t>Forme</a:t>
            </a:r>
          </a:p>
          <a:p>
            <a:pPr lvl="1"/>
            <a:r>
              <a:rPr lang="en-US" err="1"/>
              <a:t>Teinte</a:t>
            </a:r>
          </a:p>
          <a:p>
            <a:pPr lvl="1"/>
            <a:r>
              <a:rPr lang="en-US" err="1"/>
              <a:t>Région</a:t>
            </a:r>
            <a:r>
              <a:rPr lang="en-US"/>
              <a:t> </a:t>
            </a:r>
            <a:r>
              <a:rPr lang="en-US" err="1"/>
              <a:t>spatiale</a:t>
            </a:r>
          </a:p>
          <a:p>
            <a:pPr lvl="1"/>
            <a:endParaRPr lang="en-US"/>
          </a:p>
          <a:p>
            <a:r>
              <a:rPr lang="en-US" err="1"/>
              <a:t>Données</a:t>
            </a:r>
            <a:r>
              <a:rPr lang="en-US"/>
              <a:t> Qualitatives</a:t>
            </a:r>
          </a:p>
        </p:txBody>
      </p:sp>
    </p:spTree>
    <p:extLst>
      <p:ext uri="{BB962C8B-B14F-4D97-AF65-F5344CB8AC3E}">
        <p14:creationId xmlns:p14="http://schemas.microsoft.com/office/powerpoint/2010/main" val="3565400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E317-6D4C-4C2C-BB67-BA523ECC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Echelles -</a:t>
            </a:r>
            <a:r>
              <a:rPr lang="en-US" err="1"/>
              <a:t>efficience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EF08BEC-A410-489D-B468-9D94F1901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294" y="1716088"/>
            <a:ext cx="7048998" cy="5002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14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08FB2-6439-4E98-94F4-12E1D96A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Longueur et taille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BE81F0-F8C7-4A9E-AB96-23081FA1B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Bien pour 1D</a:t>
            </a:r>
          </a:p>
          <a:p>
            <a:endParaRPr lang="fr-FR" dirty="0"/>
          </a:p>
          <a:p>
            <a:r>
              <a:rPr lang="fr-FR" dirty="0"/>
              <a:t>Ok pour 2D</a:t>
            </a:r>
          </a:p>
          <a:p>
            <a:endParaRPr lang="fr-FR" dirty="0"/>
          </a:p>
          <a:p>
            <a:r>
              <a:rPr lang="fr-FR" dirty="0"/>
              <a:t>Facile de différencier taille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6C286C-4D5E-47D9-ADCD-32EF72D6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23" y="838200"/>
            <a:ext cx="47053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6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E1F74-828D-4F4E-B2CD-5EC81382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34F33B-C247-4335-943D-54BEB099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52B192B3-B36D-4690-9F75-34AEFF20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037" y="0"/>
            <a:ext cx="9049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72F6F-EBF8-4713-8DD1-4A0E8BA8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Luminosité Saturation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D174A8-63CB-4497-9878-58FD0F7A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longueur et taille non disponible</a:t>
            </a:r>
          </a:p>
          <a:p>
            <a:endParaRPr lang="fr-FR" dirty="0"/>
          </a:p>
          <a:p>
            <a:r>
              <a:rPr lang="fr-FR" dirty="0"/>
              <a:t>Peu de variation différenciable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23BB7A-06D6-4306-BC95-699952FF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155" y="3236316"/>
            <a:ext cx="29432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2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3E910-2F0D-4447-89CD-73CB9BF1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Couleur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469B25-3E0C-4066-9449-9990E241A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Variables Qualitatives</a:t>
            </a:r>
          </a:p>
          <a:p>
            <a:endParaRPr lang="fr-FR" dirty="0"/>
          </a:p>
          <a:p>
            <a:r>
              <a:rPr lang="fr-FR" dirty="0"/>
              <a:t>7-10 classes max</a:t>
            </a:r>
          </a:p>
          <a:p>
            <a:endParaRPr lang="fr-FR" dirty="0"/>
          </a:p>
          <a:p>
            <a:r>
              <a:rPr lang="fr-FR" dirty="0"/>
              <a:t>Pas bon pour les variables quantitatives</a:t>
            </a:r>
          </a:p>
          <a:p>
            <a:endParaRPr lang="fr-FR" dirty="0"/>
          </a:p>
          <a:p>
            <a:r>
              <a:rPr lang="fr-FR" dirty="0"/>
              <a:t>Attention : Problème dans la perception couleur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C3E3E1-5A5E-470A-8BAF-A74AD4BE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003" y="2176086"/>
            <a:ext cx="39909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4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0CC24A-E5A4-49E5-9A14-108B0FA5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2A6E79-70B9-4A20-8A4C-398E436B4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BCD996C8-BDEA-413D-98F7-1FB13F847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25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7E51D-0342-40BA-9C41-1E0EC0CE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Eviter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1C7FE4-1651-448B-BB23-E38EF7765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139" y="2478088"/>
            <a:ext cx="6023685" cy="3694112"/>
          </a:xfrm>
        </p:spPr>
      </p:pic>
    </p:spTree>
    <p:extLst>
      <p:ext uri="{BB962C8B-B14F-4D97-AF65-F5344CB8AC3E}">
        <p14:creationId xmlns:p14="http://schemas.microsoft.com/office/powerpoint/2010/main" val="4263614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E640A-430C-47B9-8E35-DF35CB3A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3CBDB7-1CE6-468B-BC85-6403BEF82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Variables qualitatives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5A1A07-A3C7-4A46-ACFD-33668B32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16" y="3794643"/>
            <a:ext cx="36576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3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5BF26-B908-4059-9A21-98776D0A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Perceptions des différences pas égales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1432409-37DE-4C3F-9482-F684090FA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6D0992-72C4-44A6-A9AC-66D5F412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27" y="1728216"/>
            <a:ext cx="5821330" cy="4848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27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6F72A-7CA2-4FDF-93D1-BD8428E4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C6CB4BEF-2E29-426F-9A40-A01C79ABA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31" y="2478088"/>
            <a:ext cx="3293701" cy="369411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7D8641-3781-4158-9F5E-EFE88ED83EFA}"/>
              </a:ext>
            </a:extLst>
          </p:cNvPr>
          <p:cNvSpPr txBox="1"/>
          <p:nvPr/>
        </p:nvSpPr>
        <p:spPr>
          <a:xfrm>
            <a:off x="1115568" y="6352674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actu.orange.fr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054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94F4B5-8C7C-453E-A9E8-C51FED4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fr-FR" sz="3600"/>
              <a:t>Combien de fois plus long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ADCFD5-68D0-4A50-9548-5347373DA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" r="-1" b="10140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912CB5-E6AB-42F2-9FA6-7677F7D8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4800" dirty="0"/>
              <a:t>2 x</a:t>
            </a:r>
          </a:p>
        </p:txBody>
      </p:sp>
    </p:spTree>
    <p:extLst>
      <p:ext uri="{BB962C8B-B14F-4D97-AF65-F5344CB8AC3E}">
        <p14:creationId xmlns:p14="http://schemas.microsoft.com/office/powerpoint/2010/main" val="223994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94F4B5-8C7C-453E-A9E8-C51FED4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fr-FR" sz="3600"/>
              <a:t>Combien de fois plus long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CF0697-5840-4C47-A5D4-F08647971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3" r="2535" b="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912CB5-E6AB-42F2-9FA6-7677F7D8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7200" dirty="0"/>
              <a:t>4 x</a:t>
            </a:r>
          </a:p>
        </p:txBody>
      </p:sp>
    </p:spTree>
    <p:extLst>
      <p:ext uri="{BB962C8B-B14F-4D97-AF65-F5344CB8AC3E}">
        <p14:creationId xmlns:p14="http://schemas.microsoft.com/office/powerpoint/2010/main" val="24538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94F4B5-8C7C-453E-A9E8-C51FED4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fr-FR" sz="3600" dirty="0"/>
              <a:t>Combien de fois plus Incliné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6F3131-8B79-4BCB-B2FD-40191F331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1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912CB5-E6AB-42F2-9FA6-7677F7D8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4400" dirty="0"/>
              <a:t>~4 x</a:t>
            </a:r>
          </a:p>
        </p:txBody>
      </p:sp>
    </p:spTree>
    <p:extLst>
      <p:ext uri="{BB962C8B-B14F-4D97-AF65-F5344CB8AC3E}">
        <p14:creationId xmlns:p14="http://schemas.microsoft.com/office/powerpoint/2010/main" val="10438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AEE8E-5E0D-4A20-9792-21142F01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Combien de fois plus grand (aire)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8EEE5-099E-4682-8832-8C1FE1DE7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08F020-2CD3-44A8-93E7-7EC04DCA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72" y="2600236"/>
            <a:ext cx="6096000" cy="39814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E24432-FCCC-4755-9051-4F4FB3F268C6}"/>
              </a:ext>
            </a:extLst>
          </p:cNvPr>
          <p:cNvSpPr txBox="1"/>
          <p:nvPr/>
        </p:nvSpPr>
        <p:spPr>
          <a:xfrm>
            <a:off x="9871788" y="3116424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127757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D2B5E6-CD3F-4558-B474-44AB21BF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25C74FA-3133-4659-B29D-16456BBDD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976"/>
          <a:stretch/>
        </p:blipFill>
        <p:spPr>
          <a:xfrm>
            <a:off x="3153406" y="2255181"/>
            <a:ext cx="5597033" cy="191414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F8751D-8C6F-4E75-A2EB-45034D4A1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51"/>
          <a:stretch/>
        </p:blipFill>
        <p:spPr>
          <a:xfrm>
            <a:off x="2808672" y="4169328"/>
            <a:ext cx="6286500" cy="24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EDC68-D0FE-4F81-B789-48166395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276B0C-C0E5-42AE-9B53-353ED38A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3DF4A6-5195-41C3-9548-38CDB4E8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519" y="2102708"/>
            <a:ext cx="71342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3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9EFC0-BF83-4E9A-B3AC-4F12BE5A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4BD05-7ECF-46EB-AAD5-4261DAC38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8D7444-338C-4884-9362-E39B9330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038225"/>
            <a:ext cx="75723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33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B0DB66-F1E5-48BE-9C86-16498C7D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Maximize</a:t>
            </a:r>
            <a:r>
              <a:rPr lang="fr-FR" dirty="0"/>
              <a:t> Data-Ink Ratio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48954188-E4C6-4DD4-99E5-037BA166E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868593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6718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C9E51-E2CD-4156-8C92-9FF730B1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Maximize</a:t>
            </a:r>
            <a:r>
              <a:rPr lang="fr-FR" dirty="0"/>
              <a:t> Data-Ink Ratio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EB214-7C6E-4F29-B715-51578845F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du contenu 5">
            <a:extLst>
              <a:ext uri="{FF2B5EF4-FFF2-40B4-BE49-F238E27FC236}">
                <a16:creationId xmlns:a16="http://schemas.microsoft.com/office/drawing/2014/main" id="{D31881F6-E87A-45C7-8F1B-7C7D732C9C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132075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4915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D27E0-FB99-491B-B861-59147F5F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0256EB-C58D-4B84-ABDB-A71DD7CC5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FE3DE6-F272-46D0-88D3-29A0A2EC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928687"/>
            <a:ext cx="84867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74079-715E-4D68-BFEE-2FCB251D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E5506AB-230B-4FA9-9B14-2E039FD6E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35" y="2478088"/>
            <a:ext cx="5767893" cy="3694112"/>
          </a:xfrm>
        </p:spPr>
      </p:pic>
    </p:spTree>
    <p:extLst>
      <p:ext uri="{BB962C8B-B14F-4D97-AF65-F5344CB8AC3E}">
        <p14:creationId xmlns:p14="http://schemas.microsoft.com/office/powerpoint/2010/main" val="153746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EAF6E-CE59-4B91-AD58-FBFF14C0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Pourquoi la représentation des données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20C6EA-CE77-46FF-923B-69FE346B8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Deux possibilités pour décrire des données : </a:t>
            </a:r>
          </a:p>
          <a:p>
            <a:endParaRPr lang="fr-FR" dirty="0"/>
          </a:p>
          <a:p>
            <a:pPr lvl="1"/>
            <a:r>
              <a:rPr lang="fr-FR" dirty="0"/>
              <a:t>Donner des paramètres numériques de distribution  : moyenne, médiane ...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Visualiser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120770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D160D8-C831-4F67-A9F6-3ABBA42B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Pourquoi la représentation des données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5D6233C-1919-4C58-8580-D6127807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06" y="2091095"/>
            <a:ext cx="603045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foule&#10;&#10;Description générée automatiquement">
            <a:extLst>
              <a:ext uri="{FF2B5EF4-FFF2-40B4-BE49-F238E27FC236}">
                <a16:creationId xmlns:a16="http://schemas.microsoft.com/office/drawing/2014/main" id="{8C7EFF90-7097-497B-BF93-EF717AA4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628155-78C0-4986-A3F8-DD25568D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800"/>
              <a:t>La visualisation, pourquoi faire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B8163-2274-4187-8EDA-DC92BF371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/>
              <a:t>Enregistrer de l'information </a:t>
            </a:r>
          </a:p>
        </p:txBody>
      </p:sp>
    </p:spTree>
    <p:extLst>
      <p:ext uri="{BB962C8B-B14F-4D97-AF65-F5344CB8AC3E}">
        <p14:creationId xmlns:p14="http://schemas.microsoft.com/office/powerpoint/2010/main" val="421360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5269D50-934C-401A-965D-6030571C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" r="-1" b="9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628155-78C0-4986-A3F8-DD25568D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fr-FR" sz="2800"/>
              <a:t>La visualisation, pourquoi faire 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B8163-2274-4187-8EDA-DC92BF371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Enregistrer de l'information</a:t>
            </a:r>
          </a:p>
          <a:p>
            <a:r>
              <a:rPr lang="fr-FR" sz="1700" dirty="0"/>
              <a:t>Faciliter le raisonnement </a:t>
            </a:r>
          </a:p>
        </p:txBody>
      </p:sp>
    </p:spTree>
    <p:extLst>
      <p:ext uri="{BB962C8B-B14F-4D97-AF65-F5344CB8AC3E}">
        <p14:creationId xmlns:p14="http://schemas.microsoft.com/office/powerpoint/2010/main" val="159969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C6991A-346B-4B6B-BFA6-462FE1B98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5" r="1547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628155-78C0-4986-A3F8-DD25568D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fr-FR" sz="2800"/>
              <a:t>La visualisation, pourquoi faire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B8163-2274-4187-8EDA-DC92BF371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Enregistrer de l'information</a:t>
            </a:r>
          </a:p>
          <a:p>
            <a:r>
              <a:rPr lang="fr-FR" sz="1700" dirty="0"/>
              <a:t>Faciliter le raisonnement</a:t>
            </a:r>
          </a:p>
          <a:p>
            <a:r>
              <a:rPr lang="fr-FR" sz="1700" dirty="0"/>
              <a:t>Transmettre de l’information </a:t>
            </a:r>
          </a:p>
        </p:txBody>
      </p:sp>
    </p:spTree>
    <p:extLst>
      <p:ext uri="{BB962C8B-B14F-4D97-AF65-F5344CB8AC3E}">
        <p14:creationId xmlns:p14="http://schemas.microsoft.com/office/powerpoint/2010/main" val="137464017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AA2C99-9151-4703-8866-3766070F5829}">
  <ds:schemaRefs>
    <ds:schemaRef ds:uri="e1f1a529-2215-4aab-bb27-b3a69f90f7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7E07D1-A27F-426B-A454-22E2D8E0E2CE}">
  <ds:schemaRefs>
    <ds:schemaRef ds:uri="e1f1a529-2215-4aab-bb27-b3a69f90f77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D8CD4E9-13F5-4D87-B730-BC80247B3E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333</Words>
  <Application>Microsoft Office PowerPoint</Application>
  <PresentationFormat>Widescreen</PresentationFormat>
  <Paragraphs>106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AccentBoxVTI</vt:lpstr>
      <vt:lpstr>Science des données de santé Visualisation</vt:lpstr>
      <vt:lpstr>Introduction</vt:lpstr>
      <vt:lpstr>Introduction</vt:lpstr>
      <vt:lpstr>Introduction</vt:lpstr>
      <vt:lpstr>Pourquoi la représentation des données ?</vt:lpstr>
      <vt:lpstr>Pourquoi la représentation des données ?</vt:lpstr>
      <vt:lpstr>La visualisation, pourquoi faire ?</vt:lpstr>
      <vt:lpstr>La visualisation, pourquoi faire ?</vt:lpstr>
      <vt:lpstr>La visualisation, pourquoi faire ?</vt:lpstr>
      <vt:lpstr>PowerPoint Presentation</vt:lpstr>
      <vt:lpstr>Types des variables</vt:lpstr>
      <vt:lpstr>Marques et Echelles</vt:lpstr>
      <vt:lpstr>Marques et échelles</vt:lpstr>
      <vt:lpstr>Marques pour observations</vt:lpstr>
      <vt:lpstr>Echelles (= variables visuelles)</vt:lpstr>
      <vt:lpstr>Utiliser les marques et échelles</vt:lpstr>
      <vt:lpstr>Utiliser les marques et échelles</vt:lpstr>
      <vt:lpstr>Utiliser les marques et échelles</vt:lpstr>
      <vt:lpstr>Encodage redondant</vt:lpstr>
      <vt:lpstr>PowerPoint Presentation</vt:lpstr>
      <vt:lpstr>Echelles -efficience</vt:lpstr>
      <vt:lpstr>Longueur et taille</vt:lpstr>
      <vt:lpstr>PowerPoint Presentation</vt:lpstr>
      <vt:lpstr>Luminosité Saturation</vt:lpstr>
      <vt:lpstr>Couleur</vt:lpstr>
      <vt:lpstr>PowerPoint Presentation</vt:lpstr>
      <vt:lpstr>Eviter </vt:lpstr>
      <vt:lpstr>Forme</vt:lpstr>
      <vt:lpstr>Perceptions des différences pas égales</vt:lpstr>
      <vt:lpstr>Combien de fois plus long</vt:lpstr>
      <vt:lpstr>Combien de fois plus long</vt:lpstr>
      <vt:lpstr>Combien de fois plus Incliné</vt:lpstr>
      <vt:lpstr>Combien de fois plus grand (aire)</vt:lpstr>
      <vt:lpstr>Erreurs</vt:lpstr>
      <vt:lpstr>Erreurs</vt:lpstr>
      <vt:lpstr>PowerPoint Presentation</vt:lpstr>
      <vt:lpstr>Maximize Data-Ink Ratio</vt:lpstr>
      <vt:lpstr>Maximize Data-Ink Ratio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des données de santé Visualisation</dc:title>
  <dc:creator>FABACHER Thibaut</dc:creator>
  <cp:lastModifiedBy>thibaut fabacher</cp:lastModifiedBy>
  <cp:revision>10</cp:revision>
  <dcterms:created xsi:type="dcterms:W3CDTF">2021-04-01T13:48:46Z</dcterms:created>
  <dcterms:modified xsi:type="dcterms:W3CDTF">2021-04-08T07:03:11Z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